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12"/>
  </p:notesMasterIdLst>
  <p:handoutMasterIdLst>
    <p:handoutMasterId r:id="rId13"/>
  </p:handoutMasterIdLst>
  <p:sldIdLst>
    <p:sldId id="343" r:id="rId2"/>
    <p:sldId id="257" r:id="rId3"/>
    <p:sldId id="283" r:id="rId4"/>
    <p:sldId id="351" r:id="rId5"/>
    <p:sldId id="259" r:id="rId6"/>
    <p:sldId id="352" r:id="rId7"/>
    <p:sldId id="353" r:id="rId8"/>
    <p:sldId id="284" r:id="rId9"/>
    <p:sldId id="354" r:id="rId10"/>
    <p:sldId id="355" r:id="rId1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4" autoAdjust="0"/>
  </p:normalViewPr>
  <p:slideViewPr>
    <p:cSldViewPr snapToGrid="0">
      <p:cViewPr varScale="1">
        <p:scale>
          <a:sx n="73" d="100"/>
          <a:sy n="73" d="100"/>
        </p:scale>
        <p:origin x="618" y="6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A30C51-7517-4CD6-8DE8-15052DD23BD9}" type="datetime1">
              <a:rPr lang="es-ES" smtClean="0"/>
              <a:t>07/06/2021</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7A54D57-1E58-41A9-BDD9-F9650DC3A9B9}" type="slidenum">
              <a:rPr lang="es-ES" smtClean="0"/>
              <a:t>‹Nº›</a:t>
            </a:fld>
            <a:endParaRPr lang="es-ES" dirty="0"/>
          </a:p>
        </p:txBody>
      </p:sp>
    </p:spTree>
    <p:extLst>
      <p:ext uri="{BB962C8B-B14F-4D97-AF65-F5344CB8AC3E}">
        <p14:creationId xmlns:p14="http://schemas.microsoft.com/office/powerpoint/2010/main" val="1928875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2BE3E-5ECC-447F-AFDC-EFD8FA390703}" type="datetime1">
              <a:rPr lang="es-ES" smtClean="0"/>
              <a:pPr/>
              <a:t>07/06/2021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5EB433F-E5C6-4E8D-82E5-3D359E2C0E58}" type="slidenum">
              <a:rPr lang="es-ES" noProof="0" smtClean="0"/>
              <a:t>‹Nº›</a:t>
            </a:fld>
            <a:endParaRPr lang="es-ES" noProof="0" dirty="0"/>
          </a:p>
        </p:txBody>
      </p:sp>
    </p:spTree>
    <p:extLst>
      <p:ext uri="{BB962C8B-B14F-4D97-AF65-F5344CB8AC3E}">
        <p14:creationId xmlns:p14="http://schemas.microsoft.com/office/powerpoint/2010/main" val="61177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1</a:t>
            </a:fld>
            <a:endParaRPr lang="es-ES" dirty="0"/>
          </a:p>
        </p:txBody>
      </p:sp>
    </p:spTree>
    <p:extLst>
      <p:ext uri="{BB962C8B-B14F-4D97-AF65-F5344CB8AC3E}">
        <p14:creationId xmlns:p14="http://schemas.microsoft.com/office/powerpoint/2010/main" val="9007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2</a:t>
            </a:fld>
            <a:endParaRPr lang="es-ES" dirty="0"/>
          </a:p>
        </p:txBody>
      </p:sp>
    </p:spTree>
    <p:extLst>
      <p:ext uri="{BB962C8B-B14F-4D97-AF65-F5344CB8AC3E}">
        <p14:creationId xmlns:p14="http://schemas.microsoft.com/office/powerpoint/2010/main" val="278063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3</a:t>
            </a:fld>
            <a:endParaRPr lang="es-ES" dirty="0"/>
          </a:p>
        </p:txBody>
      </p:sp>
    </p:spTree>
    <p:extLst>
      <p:ext uri="{BB962C8B-B14F-4D97-AF65-F5344CB8AC3E}">
        <p14:creationId xmlns:p14="http://schemas.microsoft.com/office/powerpoint/2010/main" val="27895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F5EB433F-E5C6-4E8D-82E5-3D359E2C0E58}" type="slidenum">
              <a:rPr lang="es-ES" smtClean="0"/>
              <a:t>5</a:t>
            </a:fld>
            <a:endParaRPr lang="es-ES" dirty="0"/>
          </a:p>
        </p:txBody>
      </p:sp>
    </p:spTree>
    <p:extLst>
      <p:ext uri="{BB962C8B-B14F-4D97-AF65-F5344CB8AC3E}">
        <p14:creationId xmlns:p14="http://schemas.microsoft.com/office/powerpoint/2010/main" val="196027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8</a:t>
            </a:fld>
            <a:endParaRPr lang="es-ES" dirty="0"/>
          </a:p>
        </p:txBody>
      </p:sp>
    </p:spTree>
    <p:extLst>
      <p:ext uri="{BB962C8B-B14F-4D97-AF65-F5344CB8AC3E}">
        <p14:creationId xmlns:p14="http://schemas.microsoft.com/office/powerpoint/2010/main" val="90395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9</a:t>
            </a:fld>
            <a:endParaRPr lang="es-ES" dirty="0"/>
          </a:p>
        </p:txBody>
      </p:sp>
    </p:spTree>
    <p:extLst>
      <p:ext uri="{BB962C8B-B14F-4D97-AF65-F5344CB8AC3E}">
        <p14:creationId xmlns:p14="http://schemas.microsoft.com/office/powerpoint/2010/main" val="372288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F5EB433F-E5C6-4E8D-82E5-3D359E2C0E58}" type="slidenum">
              <a:rPr lang="es-ES" smtClean="0"/>
              <a:t>10</a:t>
            </a:fld>
            <a:endParaRPr lang="es-ES" dirty="0"/>
          </a:p>
        </p:txBody>
      </p:sp>
    </p:spTree>
    <p:extLst>
      <p:ext uri="{BB962C8B-B14F-4D97-AF65-F5344CB8AC3E}">
        <p14:creationId xmlns:p14="http://schemas.microsoft.com/office/powerpoint/2010/main" val="398136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1"/>
        </a:solidFill>
        <a:effectLst/>
      </p:bgPr>
    </p:bg>
    <p:spTree>
      <p:nvGrpSpPr>
        <p:cNvPr id="1" name=""/>
        <p:cNvGrpSpPr/>
        <p:nvPr/>
      </p:nvGrpSpPr>
      <p:grpSpPr>
        <a:xfrm>
          <a:off x="0" y="0"/>
          <a:ext cx="0" cy="0"/>
          <a:chOff x="0" y="0"/>
          <a:chExt cx="0" cy="0"/>
        </a:xfrm>
      </p:grpSpPr>
      <p:sp>
        <p:nvSpPr>
          <p:cNvPr id="12" name="Rectángulo">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1" name="Rectángulo">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2" name="Título 1"/>
          <p:cNvSpPr>
            <a:spLocks noGrp="1"/>
          </p:cNvSpPr>
          <p:nvPr>
            <p:ph type="ctrTitle"/>
          </p:nvPr>
        </p:nvSpPr>
        <p:spPr>
          <a:xfrm>
            <a:off x="1097280" y="758952"/>
            <a:ext cx="10058400" cy="3566160"/>
          </a:xfrm>
          <a:prstGeom prst="rect">
            <a:avLst/>
          </a:prstGeom>
        </p:spPr>
        <p:txBody>
          <a:bodyPr rtlCol="0" anchor="b">
            <a:normAutofit/>
          </a:bodyPr>
          <a:lstStyle>
            <a:lvl1pPr algn="l">
              <a:lnSpc>
                <a:spcPct val="90000"/>
              </a:lnSpc>
              <a:defRPr sz="8000" cap="all"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7271729F-AC31-4A36-B94F-2520F92C504B}" type="datetime1">
              <a:rPr lang="es-ES" noProof="0" smtClean="0"/>
              <a:t>07/06/2021</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D8668F10-F209-43CD-A1DB-0A616FDF8D0D}"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10" name="Marcador de título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pPr rtl="0"/>
            <a:r>
              <a:rPr lang="es-ES" noProof="0" dirty="0"/>
              <a:t>El título se escribe aquí</a:t>
            </a:r>
          </a:p>
        </p:txBody>
      </p:sp>
      <p:sp>
        <p:nvSpPr>
          <p:cNvPr id="12" name="Marcador de contenido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rtlCol="0"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os objetos">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09CD09B1-D1FE-44C6-B2AD-56B70A664F1B}"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7" name="Marcador de título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pPr rtl="0"/>
            <a:r>
              <a:rPr lang="es-ES" noProof="0" dirty="0"/>
              <a:t>HAGA CLIC PARA EDITAR EL ESTILO DEL TÍTULO DEL PATRÓN</a:t>
            </a:r>
          </a:p>
        </p:txBody>
      </p:sp>
      <p:sp>
        <p:nvSpPr>
          <p:cNvPr id="9" name="Marcador de contenido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4" name="Marcador de posición de contenido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bg>
      <p:bgPr>
        <a:solidFill>
          <a:schemeClr val="bg1"/>
        </a:solidFill>
        <a:effectLst/>
      </p:bgPr>
    </p:bg>
    <p:spTree>
      <p:nvGrpSpPr>
        <p:cNvPr id="1" name=""/>
        <p:cNvGrpSpPr/>
        <p:nvPr/>
      </p:nvGrpSpPr>
      <p:grpSpPr>
        <a:xfrm>
          <a:off x="0" y="0"/>
          <a:ext cx="0" cy="0"/>
          <a:chOff x="0" y="0"/>
          <a:chExt cx="0" cy="0"/>
        </a:xfrm>
      </p:grpSpPr>
      <p:sp>
        <p:nvSpPr>
          <p:cNvPr id="9" name="Rectángulo">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0" name="Rectángulo">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8" name="Rectángulo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635001" y="603250"/>
            <a:ext cx="10921998" cy="3294019"/>
          </a:xfrm>
          <a:solidFill>
            <a:schemeClr val="bg1"/>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97279" y="4298078"/>
            <a:ext cx="10113645" cy="743682"/>
          </a:xfrm>
          <a:prstGeom prst="rect">
            <a:avLst/>
          </a:prstGeom>
        </p:spPr>
        <p:txBody>
          <a:bodyPr tIns="0" bIns="0" rtlCol="0" anchor="b">
            <a:noAutofit/>
          </a:bodyPr>
          <a:lstStyle>
            <a:lvl1pPr>
              <a:defRPr sz="3600" b="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97279" y="5213716"/>
            <a:ext cx="10113264" cy="609600"/>
          </a:xfrm>
        </p:spPr>
        <p:txBody>
          <a:bodyPr lIns="91440" tIns="0" rIns="91440" bIns="0" rtlCol="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3262E77B-D1FC-47AA-8F8F-0A9F0836943E}" type="datetime1">
              <a:rPr lang="es-ES" noProof="0" smtClean="0"/>
              <a:t>07/06/2021</a:t>
            </a:fld>
            <a:endParaRPr lang="es-ES" noProof="0"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s-ES" noProof="0"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abecera de sección">
    <p:bg>
      <p:bgPr>
        <a:solidFill>
          <a:schemeClr val="bg1"/>
        </a:solidFill>
        <a:effectLst/>
      </p:bgPr>
    </p:bg>
    <p:spTree>
      <p:nvGrpSpPr>
        <p:cNvPr id="1" name=""/>
        <p:cNvGrpSpPr/>
        <p:nvPr/>
      </p:nvGrpSpPr>
      <p:grpSpPr>
        <a:xfrm>
          <a:off x="0" y="0"/>
          <a:ext cx="0" cy="0"/>
          <a:chOff x="0" y="0"/>
          <a:chExt cx="0" cy="0"/>
        </a:xfrm>
      </p:grpSpPr>
      <p:sp>
        <p:nvSpPr>
          <p:cNvPr id="12" name="Rectángulo">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1" name="Rectángulo">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2" name="Título 1"/>
          <p:cNvSpPr>
            <a:spLocks noGrp="1"/>
          </p:cNvSpPr>
          <p:nvPr>
            <p:ph type="ctrTitle"/>
          </p:nvPr>
        </p:nvSpPr>
        <p:spPr>
          <a:xfrm>
            <a:off x="1097280" y="758952"/>
            <a:ext cx="10058400" cy="3566160"/>
          </a:xfrm>
          <a:prstGeom prst="rect">
            <a:avLst/>
          </a:prstGeom>
        </p:spPr>
        <p:txBody>
          <a:bodyPr rtlCol="0" anchor="b">
            <a:normAutofit/>
          </a:bodyPr>
          <a:lstStyle>
            <a:lvl1pPr algn="l">
              <a:lnSpc>
                <a:spcPct val="90000"/>
              </a:lnSpc>
              <a:defRPr sz="8000" cap="all"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FCB7E91E-1B4C-480A-B049-E2874D185C90}" type="datetime1">
              <a:rPr lang="es-ES" noProof="0" smtClean="0"/>
              <a:t>07/06/2021</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p:bg>
      <p:bgPr>
        <a:solidFill>
          <a:schemeClr val="bg1"/>
        </a:solidFill>
        <a:effectLst/>
      </p:bgPr>
    </p:bg>
    <p:spTree>
      <p:nvGrpSpPr>
        <p:cNvPr id="1" name=""/>
        <p:cNvGrpSpPr/>
        <p:nvPr/>
      </p:nvGrpSpPr>
      <p:grpSpPr>
        <a:xfrm>
          <a:off x="0" y="0"/>
          <a:ext cx="0" cy="0"/>
          <a:chOff x="0" y="0"/>
          <a:chExt cx="0" cy="0"/>
        </a:xfrm>
      </p:grpSpPr>
      <p:sp>
        <p:nvSpPr>
          <p:cNvPr id="12" name="Rectángulo">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3" name="Rectángulo">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3" name="Marcador de posición de contenido 2"/>
          <p:cNvSpPr>
            <a:spLocks noGrp="1"/>
          </p:cNvSpPr>
          <p:nvPr>
            <p:ph idx="1"/>
          </p:nvPr>
        </p:nvSpPr>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B2F5B07-E0BE-4769-BD05-684F3057ABFD}" type="datetime1">
              <a:rPr lang="es-ES" noProof="0" smtClean="0"/>
              <a:t>07/06/2021</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1" name="Marcador de título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bg1"/>
        </a:solidFill>
        <a:effectLst/>
      </p:bgPr>
    </p:bg>
    <p:spTree>
      <p:nvGrpSpPr>
        <p:cNvPr id="1" name=""/>
        <p:cNvGrpSpPr/>
        <p:nvPr/>
      </p:nvGrpSpPr>
      <p:grpSpPr>
        <a:xfrm>
          <a:off x="0" y="0"/>
          <a:ext cx="0" cy="0"/>
          <a:chOff x="0" y="0"/>
          <a:chExt cx="0" cy="0"/>
        </a:xfrm>
      </p:grpSpPr>
      <p:sp>
        <p:nvSpPr>
          <p:cNvPr id="15" name="Rectángulo">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6" name="Rectángulo">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3" name="Marcador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F6A8F59-D9BD-44E6-9E8D-E8525DE28A56}" type="datetime1">
              <a:rPr lang="es-ES" noProof="0" smtClean="0"/>
              <a:t>07/06/2021</a:t>
            </a:fld>
            <a:endParaRPr lang="es-ES" noProof="0"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s-ES" noProof="0"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7" name="Marcador de título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o el título">
    <p:bg>
      <p:bgPr>
        <a:solidFill>
          <a:schemeClr val="bg1"/>
        </a:solidFill>
        <a:effectLst/>
      </p:bgPr>
    </p:bg>
    <p:spTree>
      <p:nvGrpSpPr>
        <p:cNvPr id="1" name=""/>
        <p:cNvGrpSpPr/>
        <p:nvPr/>
      </p:nvGrpSpPr>
      <p:grpSpPr>
        <a:xfrm>
          <a:off x="0" y="0"/>
          <a:ext cx="0" cy="0"/>
          <a:chOff x="0" y="0"/>
          <a:chExt cx="0" cy="0"/>
        </a:xfrm>
      </p:grpSpPr>
      <p:sp>
        <p:nvSpPr>
          <p:cNvPr id="9" name="Rectángulo">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0" name="Rectángulo">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B92F0871-BC43-4391-BA49-F17D21578A8B}" type="datetime1">
              <a:rPr lang="es-ES" noProof="0" smtClean="0"/>
              <a:t>07/06/2021</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4" name="Marcador de título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quipo ">
    <p:bg>
      <p:bgPr>
        <a:solidFill>
          <a:schemeClr val="bg1"/>
        </a:solidFill>
        <a:effectLst/>
      </p:bgPr>
    </p:bg>
    <p:spTree>
      <p:nvGrpSpPr>
        <p:cNvPr id="1" name=""/>
        <p:cNvGrpSpPr/>
        <p:nvPr/>
      </p:nvGrpSpPr>
      <p:grpSpPr>
        <a:xfrm>
          <a:off x="0" y="0"/>
          <a:ext cx="0" cy="0"/>
          <a:chOff x="0" y="0"/>
          <a:chExt cx="0" cy="0"/>
        </a:xfrm>
      </p:grpSpPr>
      <p:sp>
        <p:nvSpPr>
          <p:cNvPr id="11" name="Rectángulo">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10" name="Rectángulo">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7EA4875-EF96-4250-B383-B830E9C25369}" type="datetime1">
              <a:rPr lang="es-ES" noProof="0" smtClean="0"/>
              <a:t>07/06/2021</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19" name="Marcador de posición de imagen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rtlCol="0" anchor="ctr"/>
          <a:lstStyle>
            <a:lvl1pPr algn="ctr">
              <a:defRPr/>
            </a:lvl1pPr>
          </a:lstStyle>
          <a:p>
            <a:pPr rtl="0"/>
            <a:r>
              <a:rPr lang="es-ES" noProof="0"/>
              <a:t>Haga clic en el icono para agregar una imagen</a:t>
            </a:r>
            <a:endParaRPr lang="es-ES" noProof="0" dirty="0"/>
          </a:p>
        </p:txBody>
      </p:sp>
      <p:sp>
        <p:nvSpPr>
          <p:cNvPr id="20" name="Marcador de posición de imagen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rtlCol="0" anchor="ctr"/>
          <a:lstStyle>
            <a:lvl1pPr algn="ctr">
              <a:defRPr/>
            </a:lvl1pPr>
          </a:lstStyle>
          <a:p>
            <a:pPr rtl="0"/>
            <a:r>
              <a:rPr lang="es-ES" noProof="0"/>
              <a:t>Haga clic en el icono para agregar una imagen</a:t>
            </a:r>
            <a:endParaRPr lang="es-ES" noProof="0" dirty="0"/>
          </a:p>
        </p:txBody>
      </p:sp>
      <p:sp>
        <p:nvSpPr>
          <p:cNvPr id="21" name="Marcador de posición de imagen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rtlCol="0" anchor="ctr"/>
          <a:lstStyle>
            <a:lvl1pPr algn="ctr">
              <a:defRPr/>
            </a:lvl1pPr>
          </a:lstStyle>
          <a:p>
            <a:pPr rtl="0"/>
            <a:r>
              <a:rPr lang="es-ES" noProof="0"/>
              <a:t>Haga clic en el icono para agregar una imagen</a:t>
            </a:r>
            <a:endParaRPr lang="es-ES" noProof="0" dirty="0"/>
          </a:p>
        </p:txBody>
      </p:sp>
      <p:sp>
        <p:nvSpPr>
          <p:cNvPr id="22" name="Marcador de texto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El nombre va aquí</a:t>
            </a:r>
          </a:p>
        </p:txBody>
      </p:sp>
      <p:sp>
        <p:nvSpPr>
          <p:cNvPr id="23" name="Marcador de texto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El nombre va aquí</a:t>
            </a:r>
          </a:p>
        </p:txBody>
      </p:sp>
      <p:sp>
        <p:nvSpPr>
          <p:cNvPr id="24" name="Marcador de texto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El nombre va aquí</a:t>
            </a:r>
          </a:p>
        </p:txBody>
      </p:sp>
      <p:sp>
        <p:nvSpPr>
          <p:cNvPr id="25" name="Marcador de título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pPr rtl="0"/>
            <a:r>
              <a:rPr lang="es-ES" noProof="0" dirty="0"/>
              <a:t>HAGA CLIC PARA EDITAR EL ESTILO DEL TÍTULO DEL PATRÓN</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4B75BFFB-0D27-4FB3-9BE6-28BFCCF8A885}"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ido e imagen">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B3CE9BF4-02AB-424C-9F06-A12797AAC7EF}"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10" name="Marcador de posición de imagen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rtlCol="0" anchor="ctr"/>
          <a:lstStyle>
            <a:lvl1pPr algn="ctr">
              <a:defRPr>
                <a:solidFill>
                  <a:schemeClr val="bg1"/>
                </a:solidFill>
              </a:defRPr>
            </a:lvl1pPr>
          </a:lstStyle>
          <a:p>
            <a:pPr rtl="0"/>
            <a:r>
              <a:rPr lang="es-ES" noProof="0"/>
              <a:t>Haga clic en el icono para agregar una imagen</a:t>
            </a:r>
            <a:endParaRPr lang="es-ES" noProof="0" dirty="0"/>
          </a:p>
        </p:txBody>
      </p:sp>
      <p:sp>
        <p:nvSpPr>
          <p:cNvPr id="11" name="Marcador de título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pPr rtl="0"/>
            <a:r>
              <a:rPr lang="es-ES" noProof="0" dirty="0"/>
              <a:t>El título se escribe aquí</a:t>
            </a:r>
          </a:p>
        </p:txBody>
      </p:sp>
      <p:sp>
        <p:nvSpPr>
          <p:cNvPr id="12" name="Marcador de contenido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rtlCol="0">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ita">
    <p:bg>
      <p:bgPr>
        <a:solidFill>
          <a:schemeClr val="bg1"/>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3879057-5E86-4830-9FD1-D1D8CBE93857}" type="datetime1">
              <a:rPr lang="es-ES" noProof="0" smtClean="0"/>
              <a:t>07/06/2021</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
        <p:nvSpPr>
          <p:cNvPr id="5" name="Rectángulo">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es-ES" sz="1600" noProof="0" dirty="0"/>
          </a:p>
        </p:txBody>
      </p:sp>
      <p:sp>
        <p:nvSpPr>
          <p:cNvPr id="6" name="Rectángulo">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cxnSp>
        <p:nvCxnSpPr>
          <p:cNvPr id="7" name="Conector recto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arcador de título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pPr rtl="0"/>
            <a:r>
              <a:rPr lang="es-ES" noProof="0" dirty="0"/>
              <a:t>El título se escribe aquí</a:t>
            </a:r>
          </a:p>
        </p:txBody>
      </p:sp>
      <p:sp>
        <p:nvSpPr>
          <p:cNvPr id="12" name="Marcador de contenido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rtlCol="0"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rtl="0"/>
            <a:r>
              <a:rPr lang="es-ES" noProof="0" dirty="0"/>
              <a:t>La cita va aquí</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es-ES" sz="1600" noProof="0" dirty="0"/>
          </a:p>
        </p:txBody>
      </p:sp>
      <p:sp>
        <p:nvSpPr>
          <p:cNvPr id="2" name="Marcador de título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09E3C37F-C42D-43D8-BE96-EAA286492138}" type="datetime1">
              <a:rPr lang="es-ES" noProof="0" smtClean="0"/>
              <a:t>07/06/2021</a:t>
            </a:fld>
            <a:endParaRPr lang="es-ES" noProof="0"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es-ES" noProof="0"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B7AEFB0-51F2-5449-996C-73382891D2F9}"/>
              </a:ext>
            </a:extLst>
          </p:cNvPr>
          <p:cNvSpPr>
            <a:spLocks noGrp="1"/>
          </p:cNvSpPr>
          <p:nvPr>
            <p:ph type="ctrTitle"/>
          </p:nvPr>
        </p:nvSpPr>
        <p:spPr>
          <a:xfrm>
            <a:off x="1927272" y="965694"/>
            <a:ext cx="9456681" cy="756339"/>
          </a:xfrm>
        </p:spPr>
        <p:txBody>
          <a:bodyPr rtlCol="0">
            <a:normAutofit/>
          </a:bodyPr>
          <a:lstStyle/>
          <a:p>
            <a:pPr algn="ctr" rtl="0"/>
            <a:r>
              <a:rPr lang="es-ES" sz="3600" dirty="0"/>
              <a:t>Universidad católica de el salvador</a:t>
            </a:r>
          </a:p>
        </p:txBody>
      </p:sp>
      <p:sp>
        <p:nvSpPr>
          <p:cNvPr id="5" name="Subtítulo 4">
            <a:extLst>
              <a:ext uri="{FF2B5EF4-FFF2-40B4-BE49-F238E27FC236}">
                <a16:creationId xmlns:a16="http://schemas.microsoft.com/office/drawing/2014/main" id="{B0F6D6CF-8D73-6643-A348-53AAE29FD1C2}"/>
              </a:ext>
            </a:extLst>
          </p:cNvPr>
          <p:cNvSpPr>
            <a:spLocks noGrp="1"/>
          </p:cNvSpPr>
          <p:nvPr>
            <p:ph type="subTitle" idx="1"/>
          </p:nvPr>
        </p:nvSpPr>
        <p:spPr>
          <a:xfrm>
            <a:off x="1325553" y="1990771"/>
            <a:ext cx="10058400" cy="470264"/>
          </a:xfrm>
        </p:spPr>
        <p:txBody>
          <a:bodyPr rtlCol="0">
            <a:normAutofit/>
          </a:bodyPr>
          <a:lstStyle/>
          <a:p>
            <a:pPr algn="ctr">
              <a:lnSpc>
                <a:spcPct val="107000"/>
              </a:lnSpc>
              <a:spcAft>
                <a:spcPts val="800"/>
              </a:spcAft>
            </a:pPr>
            <a:r>
              <a:rPr lang="es-ES" b="1" dirty="0"/>
              <a:t>theremín o Eterófono</a:t>
            </a:r>
          </a:p>
        </p:txBody>
      </p:sp>
      <p:pic>
        <p:nvPicPr>
          <p:cNvPr id="7" name="Imagen 6" descr="Imagen que contiene Texto&#10;&#10;Descripción generada automáticamente">
            <a:extLst>
              <a:ext uri="{FF2B5EF4-FFF2-40B4-BE49-F238E27FC236}">
                <a16:creationId xmlns:a16="http://schemas.microsoft.com/office/drawing/2014/main" id="{9D846B01-88E0-4D1A-96DE-FAC1B005D97D}"/>
              </a:ext>
            </a:extLst>
          </p:cNvPr>
          <p:cNvPicPr>
            <a:picLocks noChangeAspect="1"/>
          </p:cNvPicPr>
          <p:nvPr/>
        </p:nvPicPr>
        <p:blipFill>
          <a:blip r:embed="rId3"/>
          <a:stretch>
            <a:fillRect/>
          </a:stretch>
        </p:blipFill>
        <p:spPr>
          <a:xfrm>
            <a:off x="597030" y="521920"/>
            <a:ext cx="1513124" cy="1643888"/>
          </a:xfrm>
          <a:prstGeom prst="rect">
            <a:avLst/>
          </a:prstGeom>
        </p:spPr>
      </p:pic>
      <p:sp>
        <p:nvSpPr>
          <p:cNvPr id="8" name="CuadroTexto 7">
            <a:extLst>
              <a:ext uri="{FF2B5EF4-FFF2-40B4-BE49-F238E27FC236}">
                <a16:creationId xmlns:a16="http://schemas.microsoft.com/office/drawing/2014/main" id="{33A67C89-0BDA-4849-BD0C-25814E13A718}"/>
              </a:ext>
            </a:extLst>
          </p:cNvPr>
          <p:cNvSpPr txBox="1"/>
          <p:nvPr/>
        </p:nvSpPr>
        <p:spPr>
          <a:xfrm>
            <a:off x="1353591" y="2729774"/>
            <a:ext cx="9423265" cy="2944652"/>
          </a:xfrm>
          <a:prstGeom prst="rect">
            <a:avLst/>
          </a:prstGeom>
          <a:noFill/>
        </p:spPr>
        <p:txBody>
          <a:bodyPr wrap="square" rtlCol="0">
            <a:spAutoFit/>
          </a:bodyPr>
          <a:lstStyle/>
          <a:p>
            <a:pPr>
              <a:lnSpc>
                <a:spcPct val="107000"/>
              </a:lnSpc>
              <a:spcAft>
                <a:spcPts val="800"/>
              </a:spcAft>
            </a:pPr>
            <a:r>
              <a:rPr lang="es-ES" sz="2400" dirty="0"/>
              <a:t>MICROPROCESADORES Y EMSAMBLADORES</a:t>
            </a:r>
          </a:p>
          <a:p>
            <a:pPr>
              <a:lnSpc>
                <a:spcPct val="107000"/>
              </a:lnSpc>
              <a:spcAft>
                <a:spcPts val="800"/>
              </a:spcAft>
            </a:pPr>
            <a:r>
              <a:rPr lang="es-ES" sz="2400" dirty="0"/>
              <a:t>INTEGRANTES: </a:t>
            </a:r>
          </a:p>
          <a:p>
            <a:pPr marL="285750" indent="-285750">
              <a:lnSpc>
                <a:spcPct val="107000"/>
              </a:lnSpc>
              <a:spcAft>
                <a:spcPts val="800"/>
              </a:spcAft>
              <a:buFont typeface="Arial" panose="020B0604020202020204" pitchFamily="34" charset="0"/>
              <a:buChar char="•"/>
            </a:pPr>
            <a:r>
              <a:rPr lang="es-ES" sz="2400" dirty="0"/>
              <a:t>GERMAN ALBERTO MARTINEZ MEJIA</a:t>
            </a:r>
          </a:p>
          <a:p>
            <a:pPr marL="285750" indent="-285750">
              <a:lnSpc>
                <a:spcPct val="107000"/>
              </a:lnSpc>
              <a:spcAft>
                <a:spcPts val="800"/>
              </a:spcAft>
              <a:buFont typeface="Arial" panose="020B0604020202020204" pitchFamily="34" charset="0"/>
              <a:buChar char="•"/>
            </a:pPr>
            <a:r>
              <a:rPr lang="es-ES" sz="2400" dirty="0"/>
              <a:t>JULIO ERNESTO RUIZ MENA</a:t>
            </a:r>
          </a:p>
          <a:p>
            <a:pPr marL="285750" indent="-285750">
              <a:lnSpc>
                <a:spcPct val="107000"/>
              </a:lnSpc>
              <a:spcAft>
                <a:spcPts val="800"/>
              </a:spcAft>
              <a:buFont typeface="Arial" panose="020B0604020202020204" pitchFamily="34" charset="0"/>
              <a:buChar char="•"/>
            </a:pPr>
            <a:r>
              <a:rPr lang="es-ES" sz="2400" dirty="0"/>
              <a:t>HAMILTON RAFAEL SOLIS PINZON</a:t>
            </a:r>
          </a:p>
          <a:p>
            <a:pPr>
              <a:lnSpc>
                <a:spcPct val="107000"/>
              </a:lnSpc>
              <a:spcAft>
                <a:spcPts val="800"/>
              </a:spcAft>
            </a:pPr>
            <a:r>
              <a:rPr lang="es-ES" sz="2400" dirty="0"/>
              <a:t> DOCENTE:  MA.ING. HENRY MAGARI VANEGAS RODRÍGUEZ</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2888655" y="2292649"/>
            <a:ext cx="6414690" cy="2272701"/>
          </a:xfrm>
        </p:spPr>
        <p:txBody>
          <a:bodyPr rtlCol="0">
            <a:normAutofit fontScale="90000"/>
          </a:bodyPr>
          <a:lstStyle/>
          <a:p>
            <a:pPr algn="ctr" rtl="0"/>
            <a:r>
              <a:rPr lang="es-ES" sz="5400" b="1" dirty="0"/>
              <a:t>Conclusiones y recomendaciones</a:t>
            </a:r>
          </a:p>
        </p:txBody>
      </p:sp>
    </p:spTree>
    <p:extLst>
      <p:ext uri="{BB962C8B-B14F-4D97-AF65-F5344CB8AC3E}">
        <p14:creationId xmlns:p14="http://schemas.microsoft.com/office/powerpoint/2010/main" val="298510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ítulo 18">
            <a:extLst>
              <a:ext uri="{FF2B5EF4-FFF2-40B4-BE49-F238E27FC236}">
                <a16:creationId xmlns:a16="http://schemas.microsoft.com/office/drawing/2014/main" id="{55BA9AC8-EA60-644D-9DDA-B76203EA1E87}"/>
              </a:ext>
            </a:extLst>
          </p:cNvPr>
          <p:cNvSpPr>
            <a:spLocks noGrp="1"/>
          </p:cNvSpPr>
          <p:nvPr>
            <p:ph type="title"/>
          </p:nvPr>
        </p:nvSpPr>
        <p:spPr>
          <a:xfrm>
            <a:off x="2834303" y="2566912"/>
            <a:ext cx="6523393" cy="1724175"/>
          </a:xfrm>
        </p:spPr>
        <p:txBody>
          <a:bodyPr rtlCol="0">
            <a:normAutofit/>
          </a:bodyPr>
          <a:lstStyle/>
          <a:p>
            <a:pPr rtl="0"/>
            <a:r>
              <a:rPr lang="es-ES" sz="4000" b="1" dirty="0">
                <a:solidFill>
                  <a:schemeClr val="tx1"/>
                </a:solidFill>
              </a:rPr>
              <a:t>INTRODUCCIÓN</a:t>
            </a:r>
          </a:p>
        </p:txBody>
      </p:sp>
    </p:spTree>
    <p:extLst>
      <p:ext uri="{BB962C8B-B14F-4D97-AF65-F5344CB8AC3E}">
        <p14:creationId xmlns:p14="http://schemas.microsoft.com/office/powerpoint/2010/main" val="227689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ómo funciona el theremín? - VIX">
            <a:extLst>
              <a:ext uri="{FF2B5EF4-FFF2-40B4-BE49-F238E27FC236}">
                <a16:creationId xmlns:a16="http://schemas.microsoft.com/office/drawing/2014/main" id="{8A2EEF35-35C6-46AB-871A-403C1E0BB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65" r="27142" b="2"/>
          <a:stretch/>
        </p:blipFill>
        <p:spPr bwMode="auto">
          <a:xfrm>
            <a:off x="5924550" y="633875"/>
            <a:ext cx="5632450" cy="55911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6" name="Título 15">
            <a:extLst>
              <a:ext uri="{FF2B5EF4-FFF2-40B4-BE49-F238E27FC236}">
                <a16:creationId xmlns:a16="http://schemas.microsoft.com/office/drawing/2014/main" id="{09E9EE2C-A105-614C-A133-EF7DF2AD004A}"/>
              </a:ext>
            </a:extLst>
          </p:cNvPr>
          <p:cNvSpPr>
            <a:spLocks noGrp="1"/>
          </p:cNvSpPr>
          <p:nvPr>
            <p:ph type="title"/>
          </p:nvPr>
        </p:nvSpPr>
        <p:spPr>
          <a:xfrm>
            <a:off x="1195754" y="942870"/>
            <a:ext cx="4157296" cy="1292750"/>
          </a:xfrm>
        </p:spPr>
        <p:txBody>
          <a:bodyPr vert="horz" lIns="91440" tIns="45720" rIns="91440" bIns="45720" rtlCol="0" anchor="ctr">
            <a:normAutofit/>
          </a:bodyPr>
          <a:lstStyle/>
          <a:p>
            <a:pPr algn="ctr"/>
            <a:r>
              <a:rPr lang="es-ES" sz="3200" kern="1200" cap="all" spc="-50" baseline="0" dirty="0">
                <a:latin typeface="+mj-lt"/>
                <a:ea typeface="+mj-ea"/>
                <a:cs typeface="+mj-cs"/>
              </a:rPr>
              <a:t>historia</a:t>
            </a:r>
            <a:endParaRPr lang="es-ES" kern="1200" cap="all" spc="-50" baseline="0" dirty="0">
              <a:latin typeface="+mj-lt"/>
              <a:ea typeface="+mj-ea"/>
              <a:cs typeface="+mj-cs"/>
            </a:endParaRPr>
          </a:p>
        </p:txBody>
      </p:sp>
      <p:sp>
        <p:nvSpPr>
          <p:cNvPr id="2" name="CuadroTexto 1">
            <a:extLst>
              <a:ext uri="{FF2B5EF4-FFF2-40B4-BE49-F238E27FC236}">
                <a16:creationId xmlns:a16="http://schemas.microsoft.com/office/drawing/2014/main" id="{87A7EB27-D3F7-4322-9BF8-F4B03EE33CA1}"/>
              </a:ext>
            </a:extLst>
          </p:cNvPr>
          <p:cNvSpPr txBox="1"/>
          <p:nvPr/>
        </p:nvSpPr>
        <p:spPr>
          <a:xfrm>
            <a:off x="1195754" y="2281658"/>
            <a:ext cx="4157296" cy="2146652"/>
          </a:xfrm>
          <a:prstGeom prst="rect">
            <a:avLst/>
          </a:prstGeom>
        </p:spPr>
        <p:txBody>
          <a:bodyPr vert="horz" lIns="0" tIns="45720" rIns="0" bIns="45720" rtlCol="0">
            <a:normAutofit/>
          </a:bodyPr>
          <a:lstStyle/>
          <a:p>
            <a:pPr algn="just">
              <a:spcAft>
                <a:spcPts val="600"/>
              </a:spcAft>
              <a:buClr>
                <a:schemeClr val="tx1"/>
              </a:buClr>
            </a:pPr>
            <a:r>
              <a:rPr lang="es-ES" dirty="0"/>
              <a:t>El Eterófono es uno de los primeros instrumentos musicales que son electrónicos además sin necesidad de contacto físico, el nombre que todos conocen “Theremín” es por su inventor quien los desarrollo en 1920 y lo patento 1928.</a:t>
            </a:r>
          </a:p>
        </p:txBody>
      </p:sp>
    </p:spTree>
    <p:extLst>
      <p:ext uri="{BB962C8B-B14F-4D97-AF65-F5344CB8AC3E}">
        <p14:creationId xmlns:p14="http://schemas.microsoft.com/office/powerpoint/2010/main" val="70740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BE76CB04-2477-4FF7-9C99-F252A7D09C14}"/>
              </a:ext>
            </a:extLst>
          </p:cNvPr>
          <p:cNvSpPr>
            <a:spLocks noGrp="1"/>
          </p:cNvSpPr>
          <p:nvPr>
            <p:ph type="body" sz="half" idx="2"/>
          </p:nvPr>
        </p:nvSpPr>
        <p:spPr>
          <a:xfrm>
            <a:off x="945900" y="1930861"/>
            <a:ext cx="3206996" cy="583534"/>
          </a:xfrm>
        </p:spPr>
        <p:txBody>
          <a:bodyPr>
            <a:normAutofit/>
          </a:bodyPr>
          <a:lstStyle/>
          <a:p>
            <a:r>
              <a:rPr lang="es-SV" dirty="0"/>
              <a:t>CAMBIOS QUE HA SUFRIDO</a:t>
            </a:r>
          </a:p>
        </p:txBody>
      </p:sp>
      <p:sp>
        <p:nvSpPr>
          <p:cNvPr id="8" name="Título 7">
            <a:extLst>
              <a:ext uri="{FF2B5EF4-FFF2-40B4-BE49-F238E27FC236}">
                <a16:creationId xmlns:a16="http://schemas.microsoft.com/office/drawing/2014/main" id="{5B157A67-435F-4DEE-9815-18CB30C58FBE}"/>
              </a:ext>
            </a:extLst>
          </p:cNvPr>
          <p:cNvSpPr>
            <a:spLocks noGrp="1"/>
          </p:cNvSpPr>
          <p:nvPr>
            <p:ph type="title"/>
          </p:nvPr>
        </p:nvSpPr>
        <p:spPr/>
        <p:txBody>
          <a:bodyPr/>
          <a:lstStyle/>
          <a:p>
            <a:pPr algn="ctr"/>
            <a:r>
              <a:rPr lang="es-SV" dirty="0"/>
              <a:t>Historia</a:t>
            </a:r>
          </a:p>
        </p:txBody>
      </p:sp>
      <p:sp>
        <p:nvSpPr>
          <p:cNvPr id="9" name="Marcador de texto 4">
            <a:extLst>
              <a:ext uri="{FF2B5EF4-FFF2-40B4-BE49-F238E27FC236}">
                <a16:creationId xmlns:a16="http://schemas.microsoft.com/office/drawing/2014/main" id="{303443F6-AC47-4D61-A7A5-BEA6796951BA}"/>
              </a:ext>
            </a:extLst>
          </p:cNvPr>
          <p:cNvSpPr txBox="1">
            <a:spLocks/>
          </p:cNvSpPr>
          <p:nvPr/>
        </p:nvSpPr>
        <p:spPr>
          <a:xfrm>
            <a:off x="4353179" y="1930861"/>
            <a:ext cx="3546602" cy="583534"/>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SV" dirty="0"/>
              <a:t>DONDE SE HA IMPLEMENTADO</a:t>
            </a:r>
          </a:p>
        </p:txBody>
      </p:sp>
      <p:sp>
        <p:nvSpPr>
          <p:cNvPr id="10" name="Marcador de texto 4">
            <a:extLst>
              <a:ext uri="{FF2B5EF4-FFF2-40B4-BE49-F238E27FC236}">
                <a16:creationId xmlns:a16="http://schemas.microsoft.com/office/drawing/2014/main" id="{FA3B13A1-42C6-4113-B015-17857B673633}"/>
              </a:ext>
            </a:extLst>
          </p:cNvPr>
          <p:cNvSpPr txBox="1">
            <a:spLocks/>
          </p:cNvSpPr>
          <p:nvPr/>
        </p:nvSpPr>
        <p:spPr>
          <a:xfrm>
            <a:off x="8039104" y="1930861"/>
            <a:ext cx="3206996" cy="583534"/>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80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s-MX" dirty="0"/>
              <a:t>OTROS PROYECTOS BASADOS EN THEREMÍN</a:t>
            </a:r>
            <a:endParaRPr lang="es-SV" dirty="0"/>
          </a:p>
        </p:txBody>
      </p:sp>
      <p:pic>
        <p:nvPicPr>
          <p:cNvPr id="15" name="Imagen 14" descr="Imagen en blanco y negro de un grupo de personas con instrumentos musicales&#10;&#10;Descripción generada automáticamente con confianza media">
            <a:extLst>
              <a:ext uri="{FF2B5EF4-FFF2-40B4-BE49-F238E27FC236}">
                <a16:creationId xmlns:a16="http://schemas.microsoft.com/office/drawing/2014/main" id="{61F8CC50-1D9A-454D-82CB-66667CD7D2D5}"/>
              </a:ext>
            </a:extLst>
          </p:cNvPr>
          <p:cNvPicPr>
            <a:picLocks noChangeAspect="1"/>
          </p:cNvPicPr>
          <p:nvPr/>
        </p:nvPicPr>
        <p:blipFill>
          <a:blip r:embed="rId2"/>
          <a:stretch>
            <a:fillRect/>
          </a:stretch>
        </p:blipFill>
        <p:spPr>
          <a:xfrm>
            <a:off x="4454434" y="2709787"/>
            <a:ext cx="3224445" cy="2352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agen 16" descr="Hombre sentado en una mesa&#10;&#10;Descripción generada automáticamente con confianza media">
            <a:extLst>
              <a:ext uri="{FF2B5EF4-FFF2-40B4-BE49-F238E27FC236}">
                <a16:creationId xmlns:a16="http://schemas.microsoft.com/office/drawing/2014/main" id="{BD2B9A1A-3009-46B3-9FD4-C31AD1A88B18}"/>
              </a:ext>
            </a:extLst>
          </p:cNvPr>
          <p:cNvPicPr>
            <a:picLocks noChangeAspect="1"/>
          </p:cNvPicPr>
          <p:nvPr/>
        </p:nvPicPr>
        <p:blipFill>
          <a:blip r:embed="rId3"/>
          <a:stretch>
            <a:fillRect/>
          </a:stretch>
        </p:blipFill>
        <p:spPr>
          <a:xfrm>
            <a:off x="8716363" y="4056349"/>
            <a:ext cx="2631192" cy="1625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agen 18" descr="Una caricatura de una persona&#10;&#10;Descripción generada automáticamente con confianza media">
            <a:extLst>
              <a:ext uri="{FF2B5EF4-FFF2-40B4-BE49-F238E27FC236}">
                <a16:creationId xmlns:a16="http://schemas.microsoft.com/office/drawing/2014/main" id="{EC38028D-276C-4F94-856E-77169F1F7825}"/>
              </a:ext>
            </a:extLst>
          </p:cNvPr>
          <p:cNvPicPr>
            <a:picLocks noChangeAspect="1"/>
          </p:cNvPicPr>
          <p:nvPr/>
        </p:nvPicPr>
        <p:blipFill>
          <a:blip r:embed="rId4"/>
          <a:stretch>
            <a:fillRect/>
          </a:stretch>
        </p:blipFill>
        <p:spPr>
          <a:xfrm>
            <a:off x="8100063" y="2752598"/>
            <a:ext cx="2507072" cy="1410228"/>
          </a:xfrm>
          <a:prstGeom prst="rect">
            <a:avLst/>
          </a:prstGeom>
          <a:ln>
            <a:noFill/>
          </a:ln>
          <a:effectLst>
            <a:outerShdw blurRad="190500" algn="tl" rotWithShape="0">
              <a:srgbClr val="000000">
                <a:alpha val="70000"/>
              </a:srgbClr>
            </a:outerShdw>
          </a:effectLst>
        </p:spPr>
      </p:pic>
      <p:pic>
        <p:nvPicPr>
          <p:cNvPr id="21" name="Imagen 20">
            <a:extLst>
              <a:ext uri="{FF2B5EF4-FFF2-40B4-BE49-F238E27FC236}">
                <a16:creationId xmlns:a16="http://schemas.microsoft.com/office/drawing/2014/main" id="{321E9093-F7F7-4C56-8BE9-F3A9CB022F94}"/>
              </a:ext>
            </a:extLst>
          </p:cNvPr>
          <p:cNvPicPr>
            <a:picLocks noChangeAspect="1"/>
          </p:cNvPicPr>
          <p:nvPr/>
        </p:nvPicPr>
        <p:blipFill rotWithShape="1">
          <a:blip r:embed="rId5"/>
          <a:srcRect l="3091" r="6183"/>
          <a:stretch/>
        </p:blipFill>
        <p:spPr>
          <a:xfrm>
            <a:off x="998732" y="2914801"/>
            <a:ext cx="3101332" cy="1797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0948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62B56-74BF-47D4-B1CD-AF93A810B3B7}"/>
              </a:ext>
            </a:extLst>
          </p:cNvPr>
          <p:cNvSpPr>
            <a:spLocks noGrp="1"/>
          </p:cNvSpPr>
          <p:nvPr>
            <p:ph type="title"/>
          </p:nvPr>
        </p:nvSpPr>
        <p:spPr>
          <a:xfrm>
            <a:off x="1097280" y="942871"/>
            <a:ext cx="10058400" cy="587584"/>
          </a:xfrm>
        </p:spPr>
        <p:txBody>
          <a:bodyPr rtlCol="0" anchor="ctr">
            <a:normAutofit/>
          </a:bodyPr>
          <a:lstStyle/>
          <a:p>
            <a:pPr rtl="0"/>
            <a:r>
              <a:rPr lang="es-MX" dirty="0"/>
              <a:t>Análisis financiero</a:t>
            </a:r>
            <a:endParaRPr lang="es-ES"/>
          </a:p>
        </p:txBody>
      </p:sp>
      <p:graphicFrame>
        <p:nvGraphicFramePr>
          <p:cNvPr id="17" name="Tabla 16">
            <a:extLst>
              <a:ext uri="{FF2B5EF4-FFF2-40B4-BE49-F238E27FC236}">
                <a16:creationId xmlns:a16="http://schemas.microsoft.com/office/drawing/2014/main" id="{588D0A4F-D845-485C-B7F9-7FD9F3DF8FF0}"/>
              </a:ext>
            </a:extLst>
          </p:cNvPr>
          <p:cNvGraphicFramePr>
            <a:graphicFrameLocks noGrp="1"/>
          </p:cNvGraphicFramePr>
          <p:nvPr>
            <p:extLst>
              <p:ext uri="{D42A27DB-BD31-4B8C-83A1-F6EECF244321}">
                <p14:modId xmlns:p14="http://schemas.microsoft.com/office/powerpoint/2010/main" val="2355496065"/>
              </p:ext>
            </p:extLst>
          </p:nvPr>
        </p:nvGraphicFramePr>
        <p:xfrm>
          <a:off x="1251136" y="1883117"/>
          <a:ext cx="9689727" cy="3760894"/>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4474367">
                  <a:extLst>
                    <a:ext uri="{9D8B030D-6E8A-4147-A177-3AD203B41FA5}">
                      <a16:colId xmlns:a16="http://schemas.microsoft.com/office/drawing/2014/main" val="626684959"/>
                    </a:ext>
                  </a:extLst>
                </a:gridCol>
                <a:gridCol w="2845034">
                  <a:extLst>
                    <a:ext uri="{9D8B030D-6E8A-4147-A177-3AD203B41FA5}">
                      <a16:colId xmlns:a16="http://schemas.microsoft.com/office/drawing/2014/main" val="2432847913"/>
                    </a:ext>
                  </a:extLst>
                </a:gridCol>
                <a:gridCol w="1185163">
                  <a:extLst>
                    <a:ext uri="{9D8B030D-6E8A-4147-A177-3AD203B41FA5}">
                      <a16:colId xmlns:a16="http://schemas.microsoft.com/office/drawing/2014/main" val="1230757710"/>
                    </a:ext>
                  </a:extLst>
                </a:gridCol>
                <a:gridCol w="1185163">
                  <a:extLst>
                    <a:ext uri="{9D8B030D-6E8A-4147-A177-3AD203B41FA5}">
                      <a16:colId xmlns:a16="http://schemas.microsoft.com/office/drawing/2014/main" val="3177853296"/>
                    </a:ext>
                  </a:extLst>
                </a:gridCol>
              </a:tblGrid>
              <a:tr h="430246">
                <a:tc gridSpan="4">
                  <a:txBody>
                    <a:bodyPr/>
                    <a:lstStyle/>
                    <a:p>
                      <a:pPr algn="ctr" fontAlgn="ctr"/>
                      <a:r>
                        <a:rPr lang="es-MX" sz="1600" b="1" u="none" strike="noStrike" cap="none" spc="0" dirty="0">
                          <a:solidFill>
                            <a:schemeClr val="bg1"/>
                          </a:solidFill>
                          <a:effectLst/>
                        </a:rPr>
                        <a:t>Cotización </a:t>
                      </a:r>
                      <a:endParaRPr lang="es-MX" sz="1600" b="1" i="0" u="none" strike="noStrike" cap="none" spc="0" dirty="0">
                        <a:solidFill>
                          <a:schemeClr val="bg1"/>
                        </a:solidFill>
                        <a:effectLst/>
                        <a:latin typeface="Calibri" panose="020F0502020204030204" pitchFamily="34" charset="0"/>
                      </a:endParaRPr>
                    </a:p>
                  </a:txBody>
                  <a:tcPr marL="63183" marR="15000" marT="18052" marB="135392" anchor="b">
                    <a:lnL w="12700" cmpd="sng">
                      <a:noFill/>
                    </a:lnL>
                    <a:lnR w="12700" cmpd="sng">
                      <a:noFill/>
                    </a:lnR>
                    <a:lnT w="9525" cap="flat" cmpd="sng" algn="ctr">
                      <a:noFill/>
                      <a:prstDash val="solid"/>
                    </a:lnT>
                    <a:lnB w="38100" cmpd="sng">
                      <a:noFill/>
                    </a:lnB>
                    <a:solidFill>
                      <a:schemeClr val="tx1">
                        <a:lumMod val="75000"/>
                        <a:lumOff val="25000"/>
                      </a:schemeClr>
                    </a:solidFill>
                  </a:tcPr>
                </a:tc>
                <a:tc hMerge="1">
                  <a:txBody>
                    <a:bodyPr/>
                    <a:lstStyle/>
                    <a:p>
                      <a:endParaRPr lang="es-SV"/>
                    </a:p>
                  </a:txBody>
                  <a:tcPr/>
                </a:tc>
                <a:tc hMerge="1">
                  <a:txBody>
                    <a:bodyPr/>
                    <a:lstStyle/>
                    <a:p>
                      <a:endParaRPr lang="es-SV"/>
                    </a:p>
                  </a:txBody>
                  <a:tcPr/>
                </a:tc>
                <a:tc hMerge="1">
                  <a:txBody>
                    <a:bodyPr/>
                    <a:lstStyle/>
                    <a:p>
                      <a:endParaRPr lang="es-SV"/>
                    </a:p>
                  </a:txBody>
                  <a:tcPr/>
                </a:tc>
                <a:extLst>
                  <a:ext uri="{0D108BD9-81ED-4DB2-BD59-A6C34878D82A}">
                    <a16:rowId xmlns:a16="http://schemas.microsoft.com/office/drawing/2014/main" val="2083057410"/>
                  </a:ext>
                </a:extLst>
              </a:tr>
              <a:tr h="370072">
                <a:tc>
                  <a:txBody>
                    <a:bodyPr/>
                    <a:lstStyle/>
                    <a:p>
                      <a:pPr algn="ctr" fontAlgn="b"/>
                      <a:r>
                        <a:rPr lang="es-SV" sz="1200" u="none" strike="noStrike" cap="none" spc="0">
                          <a:solidFill>
                            <a:schemeClr val="bg1"/>
                          </a:solidFill>
                          <a:effectLst/>
                        </a:rPr>
                        <a:t>Componente</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fontAlgn="b"/>
                      <a:r>
                        <a:rPr lang="es-SV" sz="1200" u="none" strike="noStrike" cap="none" spc="0">
                          <a:solidFill>
                            <a:schemeClr val="bg1"/>
                          </a:solidFill>
                          <a:effectLst/>
                        </a:rPr>
                        <a:t>Cotización</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Proveedor</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3122755829"/>
                  </a:ext>
                </a:extLst>
              </a:tr>
              <a:tr h="370072">
                <a:tc>
                  <a:txBody>
                    <a:bodyPr/>
                    <a:lstStyle/>
                    <a:p>
                      <a:pPr algn="l" fontAlgn="b"/>
                      <a:r>
                        <a:rPr lang="es-SV" sz="1200" u="none" strike="noStrike" cap="none" spc="0">
                          <a:solidFill>
                            <a:schemeClr val="bg1"/>
                          </a:solidFill>
                          <a:effectLst/>
                        </a:rPr>
                        <a:t>Arduino UNO</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$11.60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4244459993"/>
                  </a:ext>
                </a:extLst>
              </a:tr>
              <a:tr h="370072">
                <a:tc>
                  <a:txBody>
                    <a:bodyPr/>
                    <a:lstStyle/>
                    <a:p>
                      <a:pPr algn="l" fontAlgn="b"/>
                      <a:r>
                        <a:rPr lang="es-SV" sz="1200" u="none" strike="noStrike" cap="none" spc="0">
                          <a:solidFill>
                            <a:schemeClr val="bg1"/>
                          </a:solidFill>
                          <a:effectLst/>
                        </a:rPr>
                        <a:t>Protoboar </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$4.85</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Electronica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1293683601"/>
                  </a:ext>
                </a:extLst>
              </a:tr>
              <a:tr h="370072">
                <a:tc>
                  <a:txBody>
                    <a:bodyPr/>
                    <a:lstStyle/>
                    <a:p>
                      <a:pPr algn="l" fontAlgn="b"/>
                      <a:r>
                        <a:rPr lang="es-SV" sz="1200" u="none" strike="noStrike" cap="none" spc="0">
                          <a:solidFill>
                            <a:schemeClr val="bg1"/>
                          </a:solidFill>
                          <a:effectLst/>
                        </a:rPr>
                        <a:t>Cables de Conexión</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$3.00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Electronica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2202004477"/>
                  </a:ext>
                </a:extLst>
              </a:tr>
              <a:tr h="370072">
                <a:tc>
                  <a:txBody>
                    <a:bodyPr/>
                    <a:lstStyle/>
                    <a:p>
                      <a:pPr algn="l" fontAlgn="b"/>
                      <a:r>
                        <a:rPr lang="es-SV" sz="1200" u="none" strike="noStrike" cap="none" spc="0">
                          <a:solidFill>
                            <a:schemeClr val="bg1"/>
                          </a:solidFill>
                          <a:effectLst/>
                        </a:rPr>
                        <a:t>Resistencia LDR</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$0.50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4069034831"/>
                  </a:ext>
                </a:extLst>
              </a:tr>
              <a:tr h="370072">
                <a:tc>
                  <a:txBody>
                    <a:bodyPr/>
                    <a:lstStyle/>
                    <a:p>
                      <a:pPr algn="l" fontAlgn="b"/>
                      <a:r>
                        <a:rPr lang="es-SV" sz="1200" u="none" strike="noStrike" cap="none" spc="0">
                          <a:solidFill>
                            <a:schemeClr val="bg1"/>
                          </a:solidFill>
                          <a:effectLst/>
                        </a:rPr>
                        <a:t>Resistencia de 10 </a:t>
                      </a:r>
                      <a:r>
                        <a:rPr lang="el-GR" sz="1200" u="none" strike="noStrike" cap="none" spc="0">
                          <a:solidFill>
                            <a:schemeClr val="bg1"/>
                          </a:solidFill>
                          <a:effectLst/>
                        </a:rPr>
                        <a:t>Ω</a:t>
                      </a:r>
                      <a:endParaRPr lang="el-GR"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$0.30</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1430504486"/>
                  </a:ext>
                </a:extLst>
              </a:tr>
              <a:tr h="370072">
                <a:tc>
                  <a:txBody>
                    <a:bodyPr/>
                    <a:lstStyle/>
                    <a:p>
                      <a:pPr algn="l" fontAlgn="b"/>
                      <a:r>
                        <a:rPr lang="es-SV" sz="1200" u="none" strike="noStrike" cap="none" spc="0">
                          <a:solidFill>
                            <a:schemeClr val="bg1"/>
                          </a:solidFill>
                          <a:effectLst/>
                        </a:rPr>
                        <a:t>Buzzer o Sumbador</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$5.57</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gridSpan="2">
                  <a:txBody>
                    <a:bodyPr/>
                    <a:lstStyle/>
                    <a:p>
                      <a:pPr algn="ctr" fontAlgn="b"/>
                      <a:r>
                        <a:rPr lang="es-SV" sz="1200" u="none" strike="noStrike" cap="none" spc="0">
                          <a:solidFill>
                            <a:schemeClr val="bg1"/>
                          </a:solidFill>
                          <a:effectLst/>
                        </a:rPr>
                        <a:t>Electronica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hMerge="1">
                  <a:txBody>
                    <a:bodyPr/>
                    <a:lstStyle/>
                    <a:p>
                      <a:endParaRPr lang="es-SV"/>
                    </a:p>
                  </a:txBody>
                  <a:tcPr/>
                </a:tc>
                <a:extLst>
                  <a:ext uri="{0D108BD9-81ED-4DB2-BD59-A6C34878D82A}">
                    <a16:rowId xmlns:a16="http://schemas.microsoft.com/office/drawing/2014/main" val="4070063156"/>
                  </a:ext>
                </a:extLst>
              </a:tr>
              <a:tr h="370072">
                <a:tc>
                  <a:txBody>
                    <a:bodyPr/>
                    <a:lstStyle/>
                    <a:p>
                      <a:pPr algn="l" fontAlgn="b"/>
                      <a:r>
                        <a:rPr lang="es-SV" sz="1200" u="none" strike="noStrike" cap="none" spc="0">
                          <a:solidFill>
                            <a:schemeClr val="bg1"/>
                          </a:solidFill>
                          <a:effectLst/>
                        </a:rPr>
                        <a:t>Sensor de Distancia</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r" fontAlgn="b"/>
                      <a:r>
                        <a:rPr lang="es-SV" sz="1200" u="none" strike="noStrike" cap="none" spc="0">
                          <a:solidFill>
                            <a:schemeClr val="bg1"/>
                          </a:solidFill>
                          <a:effectLst/>
                        </a:rPr>
                        <a:t>$3.77</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gridSpan="2">
                  <a:txBody>
                    <a:bodyPr/>
                    <a:lstStyle/>
                    <a:p>
                      <a:pPr algn="ctr" fontAlgn="b"/>
                      <a:r>
                        <a:rPr lang="es-SV" sz="1200" u="none" strike="noStrike" cap="none" spc="0">
                          <a:solidFill>
                            <a:schemeClr val="bg1"/>
                          </a:solidFill>
                          <a:effectLst/>
                        </a:rPr>
                        <a:t>Market SV</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9525" cap="flat" cmpd="sng" algn="ctr">
                      <a:noFill/>
                      <a:prstDash val="solid"/>
                    </a:lnT>
                    <a:lnB w="12700" cmpd="sng">
                      <a:noFill/>
                      <a:prstDash val="solid"/>
                    </a:lnB>
                    <a:solidFill>
                      <a:srgbClr val="595959"/>
                    </a:solidFill>
                  </a:tcPr>
                </a:tc>
                <a:tc hMerge="1">
                  <a:txBody>
                    <a:bodyPr/>
                    <a:lstStyle/>
                    <a:p>
                      <a:endParaRPr lang="es-SV"/>
                    </a:p>
                  </a:txBody>
                  <a:tcPr/>
                </a:tc>
                <a:extLst>
                  <a:ext uri="{0D108BD9-81ED-4DB2-BD59-A6C34878D82A}">
                    <a16:rowId xmlns:a16="http://schemas.microsoft.com/office/drawing/2014/main" val="2328169864"/>
                  </a:ext>
                </a:extLst>
              </a:tr>
              <a:tr h="370072">
                <a:tc>
                  <a:txBody>
                    <a:bodyPr/>
                    <a:lstStyle/>
                    <a:p>
                      <a:pPr algn="l" fontAlgn="b"/>
                      <a:r>
                        <a:rPr lang="es-SV" sz="1200" u="none" strike="noStrike" cap="none" spc="0">
                          <a:solidFill>
                            <a:schemeClr val="bg1"/>
                          </a:solidFill>
                          <a:effectLst/>
                        </a:rPr>
                        <a:t>Total:</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r" fontAlgn="b"/>
                      <a:r>
                        <a:rPr lang="es-SV" sz="1200" u="none" strike="noStrike" cap="none" spc="0">
                          <a:solidFill>
                            <a:schemeClr val="bg1"/>
                          </a:solidFill>
                          <a:effectLst/>
                        </a:rPr>
                        <a:t>$32.04</a:t>
                      </a:r>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l" fontAlgn="b"/>
                      <a:endParaRPr lang="es-SV" sz="1200" b="0" i="0" u="none" strike="noStrike" cap="none" spc="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l" fontAlgn="b"/>
                      <a:endParaRPr lang="es-SV" sz="1200" b="0" i="0" u="none" strike="noStrike" cap="none" spc="0" dirty="0">
                        <a:solidFill>
                          <a:schemeClr val="bg1"/>
                        </a:solidFill>
                        <a:effectLst/>
                        <a:latin typeface="Calibri" panose="020F0502020204030204" pitchFamily="34" charset="0"/>
                      </a:endParaRPr>
                    </a:p>
                  </a:txBody>
                  <a:tcPr marL="63183" marR="15000" marT="18052" marB="135392" anchor="b">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4197145733"/>
                  </a:ext>
                </a:extLst>
              </a:tr>
            </a:tbl>
          </a:graphicData>
        </a:graphic>
      </p:graphicFrame>
    </p:spTree>
    <p:extLst>
      <p:ext uri="{BB962C8B-B14F-4D97-AF65-F5344CB8AC3E}">
        <p14:creationId xmlns:p14="http://schemas.microsoft.com/office/powerpoint/2010/main" val="268205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2686C-310B-455E-9380-65C14E9C0CDD}"/>
              </a:ext>
            </a:extLst>
          </p:cNvPr>
          <p:cNvSpPr>
            <a:spLocks noGrp="1"/>
          </p:cNvSpPr>
          <p:nvPr>
            <p:ph type="ctrTitle"/>
          </p:nvPr>
        </p:nvSpPr>
        <p:spPr>
          <a:xfrm>
            <a:off x="1097280" y="758953"/>
            <a:ext cx="8830492" cy="547333"/>
          </a:xfrm>
        </p:spPr>
        <p:txBody>
          <a:bodyPr>
            <a:normAutofit/>
          </a:bodyPr>
          <a:lstStyle/>
          <a:p>
            <a:r>
              <a:rPr lang="es-SV" sz="2400" b="1" dirty="0"/>
              <a:t>Análisis financiero</a:t>
            </a:r>
          </a:p>
        </p:txBody>
      </p:sp>
      <p:sp>
        <p:nvSpPr>
          <p:cNvPr id="3" name="Subtítulo 2">
            <a:extLst>
              <a:ext uri="{FF2B5EF4-FFF2-40B4-BE49-F238E27FC236}">
                <a16:creationId xmlns:a16="http://schemas.microsoft.com/office/drawing/2014/main" id="{E469CFEE-B886-4A48-8CF5-F5611AFA2B9F}"/>
              </a:ext>
            </a:extLst>
          </p:cNvPr>
          <p:cNvSpPr>
            <a:spLocks noGrp="1"/>
          </p:cNvSpPr>
          <p:nvPr>
            <p:ph type="subTitle" idx="1"/>
          </p:nvPr>
        </p:nvSpPr>
        <p:spPr>
          <a:xfrm>
            <a:off x="1066800" y="2058705"/>
            <a:ext cx="10058400" cy="1370295"/>
          </a:xfrm>
        </p:spPr>
        <p:txBody>
          <a:bodyPr>
            <a:normAutofit/>
          </a:bodyPr>
          <a:lstStyle/>
          <a:p>
            <a:pPr marL="342900" indent="-342900">
              <a:buFont typeface="Wingdings" panose="05000000000000000000" pitchFamily="2" charset="2"/>
              <a:buChar char="§"/>
            </a:pPr>
            <a:r>
              <a:rPr lang="es-SV" sz="2800" dirty="0"/>
              <a:t>¿Qué tanto se invirtió?</a:t>
            </a:r>
          </a:p>
          <a:p>
            <a:pPr marL="342900" indent="-342900">
              <a:buFont typeface="Arial" panose="020B0604020202020204" pitchFamily="34" charset="0"/>
              <a:buChar char="•"/>
            </a:pPr>
            <a:r>
              <a:rPr lang="es-MX" sz="2800" dirty="0"/>
              <a:t>¿Esta el proyecto al alcance de todos?</a:t>
            </a:r>
            <a:endParaRPr lang="es-SV" sz="2800" dirty="0"/>
          </a:p>
        </p:txBody>
      </p:sp>
      <p:pic>
        <p:nvPicPr>
          <p:cNvPr id="5" name="Imagen 4">
            <a:extLst>
              <a:ext uri="{FF2B5EF4-FFF2-40B4-BE49-F238E27FC236}">
                <a16:creationId xmlns:a16="http://schemas.microsoft.com/office/drawing/2014/main" id="{089187A9-CA3C-4D86-A619-CA12250C619E}"/>
              </a:ext>
            </a:extLst>
          </p:cNvPr>
          <p:cNvPicPr>
            <a:picLocks noChangeAspect="1"/>
          </p:cNvPicPr>
          <p:nvPr/>
        </p:nvPicPr>
        <p:blipFill>
          <a:blip r:embed="rId2"/>
          <a:stretch>
            <a:fillRect/>
          </a:stretch>
        </p:blipFill>
        <p:spPr>
          <a:xfrm>
            <a:off x="6961469" y="3429000"/>
            <a:ext cx="2966303" cy="2224727"/>
          </a:xfrm>
          <a:prstGeom prst="rect">
            <a:avLst/>
          </a:prstGeom>
          <a:ln>
            <a:noFill/>
          </a:ln>
          <a:effectLst>
            <a:outerShdw blurRad="292100" dist="139700" dir="2700000" algn="tl" rotWithShape="0">
              <a:srgbClr val="333333">
                <a:alpha val="65000"/>
              </a:srgbClr>
            </a:outerShdw>
          </a:effectLst>
        </p:spPr>
      </p:pic>
      <p:pic>
        <p:nvPicPr>
          <p:cNvPr id="7" name="Imagen 6" descr="Imagen que contiene interior, tabla, pequeño, café&#10;&#10;Descripción generada automáticamente">
            <a:extLst>
              <a:ext uri="{FF2B5EF4-FFF2-40B4-BE49-F238E27FC236}">
                <a16:creationId xmlns:a16="http://schemas.microsoft.com/office/drawing/2014/main" id="{7C46EC8A-D47A-42DE-A8DB-E8FF54F4BDD1}"/>
              </a:ext>
            </a:extLst>
          </p:cNvPr>
          <p:cNvPicPr>
            <a:picLocks noChangeAspect="1"/>
          </p:cNvPicPr>
          <p:nvPr/>
        </p:nvPicPr>
        <p:blipFill rotWithShape="1">
          <a:blip r:embed="rId3"/>
          <a:srcRect t="-1158" r="26332"/>
          <a:stretch/>
        </p:blipFill>
        <p:spPr>
          <a:xfrm rot="5400000">
            <a:off x="2919578" y="3396314"/>
            <a:ext cx="2189112" cy="22544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225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2686C-310B-455E-9380-65C14E9C0CDD}"/>
              </a:ext>
            </a:extLst>
          </p:cNvPr>
          <p:cNvSpPr>
            <a:spLocks noGrp="1"/>
          </p:cNvSpPr>
          <p:nvPr>
            <p:ph type="ctrTitle"/>
          </p:nvPr>
        </p:nvSpPr>
        <p:spPr>
          <a:xfrm>
            <a:off x="1097280" y="758953"/>
            <a:ext cx="8830492" cy="547333"/>
          </a:xfrm>
        </p:spPr>
        <p:txBody>
          <a:bodyPr>
            <a:normAutofit/>
          </a:bodyPr>
          <a:lstStyle/>
          <a:p>
            <a:r>
              <a:rPr lang="es-SV" sz="2400" b="1" dirty="0"/>
              <a:t>Análisis financiero</a:t>
            </a:r>
          </a:p>
        </p:txBody>
      </p:sp>
      <p:sp>
        <p:nvSpPr>
          <p:cNvPr id="3" name="Subtítulo 2">
            <a:extLst>
              <a:ext uri="{FF2B5EF4-FFF2-40B4-BE49-F238E27FC236}">
                <a16:creationId xmlns:a16="http://schemas.microsoft.com/office/drawing/2014/main" id="{E469CFEE-B886-4A48-8CF5-F5611AFA2B9F}"/>
              </a:ext>
            </a:extLst>
          </p:cNvPr>
          <p:cNvSpPr>
            <a:spLocks noGrp="1"/>
          </p:cNvSpPr>
          <p:nvPr>
            <p:ph type="subTitle" idx="1"/>
          </p:nvPr>
        </p:nvSpPr>
        <p:spPr>
          <a:xfrm>
            <a:off x="1066800" y="2058705"/>
            <a:ext cx="10058400" cy="1370295"/>
          </a:xfrm>
        </p:spPr>
        <p:txBody>
          <a:bodyPr>
            <a:normAutofit/>
          </a:bodyPr>
          <a:lstStyle/>
          <a:p>
            <a:pPr algn="ctr"/>
            <a:r>
              <a:rPr lang="es-SV" sz="2800" b="1" dirty="0"/>
              <a:t>Compra de un theremín </a:t>
            </a:r>
          </a:p>
        </p:txBody>
      </p:sp>
    </p:spTree>
    <p:extLst>
      <p:ext uri="{BB962C8B-B14F-4D97-AF65-F5344CB8AC3E}">
        <p14:creationId xmlns:p14="http://schemas.microsoft.com/office/powerpoint/2010/main" val="23108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4017352" y="2782625"/>
            <a:ext cx="4157296" cy="1292750"/>
          </a:xfrm>
        </p:spPr>
        <p:txBody>
          <a:bodyPr rtlCol="0">
            <a:normAutofit/>
          </a:bodyPr>
          <a:lstStyle/>
          <a:p>
            <a:pPr algn="ctr" rtl="0"/>
            <a:r>
              <a:rPr lang="es-ES" sz="5400" b="1" dirty="0"/>
              <a:t>código</a:t>
            </a:r>
          </a:p>
        </p:txBody>
      </p:sp>
    </p:spTree>
    <p:extLst>
      <p:ext uri="{BB962C8B-B14F-4D97-AF65-F5344CB8AC3E}">
        <p14:creationId xmlns:p14="http://schemas.microsoft.com/office/powerpoint/2010/main" val="125535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00900CD-B943-934F-857F-30AA913FE9D9}"/>
              </a:ext>
            </a:extLst>
          </p:cNvPr>
          <p:cNvSpPr>
            <a:spLocks noGrp="1"/>
          </p:cNvSpPr>
          <p:nvPr>
            <p:ph type="title"/>
          </p:nvPr>
        </p:nvSpPr>
        <p:spPr>
          <a:xfrm>
            <a:off x="3042819" y="2292649"/>
            <a:ext cx="6106362" cy="2272701"/>
          </a:xfrm>
        </p:spPr>
        <p:txBody>
          <a:bodyPr rtlCol="0">
            <a:normAutofit fontScale="90000"/>
          </a:bodyPr>
          <a:lstStyle/>
          <a:p>
            <a:pPr algn="ctr" rtl="0"/>
            <a:r>
              <a:rPr lang="es-ES" sz="5400" b="1" dirty="0"/>
              <a:t>Videos y presentación en vivo</a:t>
            </a:r>
          </a:p>
        </p:txBody>
      </p:sp>
    </p:spTree>
    <p:extLst>
      <p:ext uri="{BB962C8B-B14F-4D97-AF65-F5344CB8AC3E}">
        <p14:creationId xmlns:p14="http://schemas.microsoft.com/office/powerpoint/2010/main" val="2088299187"/>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628_TF22318419.potx" id="{BDA469B9-7398-4751-9E47-20E13A4F5A35}" vid="{35435947-4245-43E7-8C96-234031701C0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ventas minimalista</Template>
  <TotalTime>169</TotalTime>
  <Words>185</Words>
  <Application>Microsoft Office PowerPoint</Application>
  <PresentationFormat>Panorámica</PresentationFormat>
  <Paragraphs>58</Paragraphs>
  <Slides>10</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Century Gothic</vt:lpstr>
      <vt:lpstr>Wingdings</vt:lpstr>
      <vt:lpstr>RetrospectVTI</vt:lpstr>
      <vt:lpstr>Universidad católica de el salvador</vt:lpstr>
      <vt:lpstr>INTRODUCCIÓN</vt:lpstr>
      <vt:lpstr>historia</vt:lpstr>
      <vt:lpstr>Historia</vt:lpstr>
      <vt:lpstr>Análisis financiero</vt:lpstr>
      <vt:lpstr>Análisis financiero</vt:lpstr>
      <vt:lpstr>Análisis financiero</vt:lpstr>
      <vt:lpstr>código</vt:lpstr>
      <vt:lpstr>Videos y presentación en vivo</vt:lpstr>
      <vt:lpstr>Conclusiones y recomendaciones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católica de el salvador</dc:title>
  <dc:creator>German</dc:creator>
  <cp:lastModifiedBy>German</cp:lastModifiedBy>
  <cp:revision>12</cp:revision>
  <dcterms:created xsi:type="dcterms:W3CDTF">2021-06-04T21:54:29Z</dcterms:created>
  <dcterms:modified xsi:type="dcterms:W3CDTF">2021-06-07T18:03:04Z</dcterms:modified>
</cp:coreProperties>
</file>